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4"/>
  </p:notesMasterIdLst>
  <p:handoutMasterIdLst>
    <p:handoutMasterId r:id="rId15"/>
  </p:handoutMasterIdLst>
  <p:sldIdLst>
    <p:sldId id="410" r:id="rId5"/>
    <p:sldId id="383" r:id="rId6"/>
    <p:sldId id="411" r:id="rId7"/>
    <p:sldId id="412" r:id="rId8"/>
    <p:sldId id="413" r:id="rId9"/>
    <p:sldId id="414" r:id="rId10"/>
    <p:sldId id="415" r:id="rId11"/>
    <p:sldId id="398" r:id="rId12"/>
    <p:sldId id="416" r:id="rId13"/>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4229" autoAdjust="0"/>
  </p:normalViewPr>
  <p:slideViewPr>
    <p:cSldViewPr snapToGrid="0">
      <p:cViewPr varScale="1">
        <p:scale>
          <a:sx n="62" d="100"/>
          <a:sy n="62" d="100"/>
        </p:scale>
        <p:origin x="7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7" d="100"/>
          <a:sy n="97" d="100"/>
        </p:scale>
        <p:origin x="286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E92A46E5-772B-4A8A-A167-62663A29553C}" type="datetime1">
              <a:rPr lang="es-ES" smtClean="0"/>
              <a:t>08/04/2025</a:t>
            </a:fld>
            <a:endParaRPr lang="es-ES" dirty="0"/>
          </a:p>
        </p:txBody>
      </p:sp>
      <p:sp>
        <p:nvSpPr>
          <p:cNvPr id="6" name="Marcador de número de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2C230DF-5933-439D-898F-38E9AC9BA688}" type="slidenum">
              <a:rPr lang="es-ES" smtClean="0"/>
              <a:t>‹Nº›</a:t>
            </a:fld>
            <a:endParaRPr lang="es-ES" dirty="0"/>
          </a:p>
        </p:txBody>
      </p:sp>
      <p:sp>
        <p:nvSpPr>
          <p:cNvPr id="7" name="Marcador de pie de pá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8" name="Marcador de encabezado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6DB30B6-91B7-493F-B445-96E1D2848A7B}" type="datetime1">
              <a:rPr lang="es-ES" smtClean="0"/>
              <a:t>08/04/2025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A89C7E07-3C67-C64C-8DA0-0404F6303970}" type="slidenum">
              <a:rPr lang="es-ES" smtClean="0"/>
              <a:t>‹Nº›</a:t>
            </a:fld>
            <a:endParaRPr lang="es-E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a:t>
            </a:fld>
            <a:endParaRPr lang="es-ES" dirty="0"/>
          </a:p>
        </p:txBody>
      </p:sp>
    </p:spTree>
    <p:extLst>
      <p:ext uri="{BB962C8B-B14F-4D97-AF65-F5344CB8AC3E}">
        <p14:creationId xmlns:p14="http://schemas.microsoft.com/office/powerpoint/2010/main" val="1092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a:t>
            </a:fld>
            <a:endParaRPr lang="es-E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8</a:t>
            </a:fld>
            <a:endParaRPr lang="es-ES" dirty="0"/>
          </a:p>
        </p:txBody>
      </p:sp>
    </p:spTree>
    <p:extLst>
      <p:ext uri="{BB962C8B-B14F-4D97-AF65-F5344CB8AC3E}">
        <p14:creationId xmlns:p14="http://schemas.microsoft.com/office/powerpoint/2010/main" val="176592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13F9-3E95-1F80-64EB-1E89DFDD10D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06CF1D-25BD-4336-85E4-109871EEEF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F5EE86-EF37-CE3B-8C07-069622153DD3}"/>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43BAE715-CDFA-4B29-55DA-BE3D602A9F8C}"/>
              </a:ext>
            </a:extLst>
          </p:cNvPr>
          <p:cNvSpPr>
            <a:spLocks noGrp="1"/>
          </p:cNvSpPr>
          <p:nvPr>
            <p:ph type="sldNum" sz="quarter" idx="5"/>
          </p:nvPr>
        </p:nvSpPr>
        <p:spPr/>
        <p:txBody>
          <a:bodyPr rtlCol="0"/>
          <a:lstStyle>
            <a:defPPr>
              <a:defRPr lang="es-ES"/>
            </a:defPPr>
          </a:lstStyle>
          <a:p>
            <a:pPr rtl="0"/>
            <a:fld id="{A89C7E07-3C67-C64C-8DA0-0404F6303970}" type="slidenum">
              <a:rPr lang="es-ES" smtClean="0"/>
              <a:t>9</a:t>
            </a:fld>
            <a:endParaRPr lang="es-ES" dirty="0"/>
          </a:p>
        </p:txBody>
      </p:sp>
    </p:spTree>
    <p:extLst>
      <p:ext uri="{BB962C8B-B14F-4D97-AF65-F5344CB8AC3E}">
        <p14:creationId xmlns:p14="http://schemas.microsoft.com/office/powerpoint/2010/main" val="58947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1">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cxnSp>
        <p:nvCxnSpPr>
          <p:cNvPr id="13" name="Conector rec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y tabla del título">
    <p:bg>
      <p:bgPr>
        <a:solidFill>
          <a:schemeClr val="tx1"/>
        </a:solidFill>
        <a:effectLst/>
      </p:bgPr>
    </p:bg>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orma libre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5" name="Forma libre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7" name="Forma libre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es-ES" sz="2000"/>
            </a:lvl1pPr>
            <a:lvl2pPr marL="457200" indent="0">
              <a:spcBef>
                <a:spcPts val="1800"/>
              </a:spcBef>
              <a:buNone/>
              <a:defRPr lang="es-ES" sz="2000"/>
            </a:lvl2pPr>
            <a:lvl3pPr marL="914400" indent="0">
              <a:spcBef>
                <a:spcPts val="1800"/>
              </a:spcBef>
              <a:buNone/>
              <a:defRPr lang="es-ES" sz="2000"/>
            </a:lvl3pPr>
            <a:lvl4pPr marL="1371600" indent="0">
              <a:spcBef>
                <a:spcPts val="1800"/>
              </a:spcBef>
              <a:buNone/>
              <a:defRPr lang="es-ES" sz="2000"/>
            </a:lvl4pPr>
            <a:lvl5pPr marL="1828800" indent="0">
              <a:spcBef>
                <a:spcPts val="1800"/>
              </a:spcBef>
              <a:buNone/>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contenid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es-ES" sz="2000"/>
            </a:lvl1pPr>
            <a:lvl2pPr>
              <a:spcBef>
                <a:spcPts val="6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dos contenidos">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orma libre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Marcador de contenid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es-ES" sz="2000"/>
            </a:lvl1pPr>
            <a:lvl2pPr>
              <a:spcBef>
                <a:spcPts val="6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es-ES" sz="2000"/>
            </a:lvl1pPr>
            <a:lvl2pPr>
              <a:spcBef>
                <a:spcPts val="18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a 2">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9" name="Marcador de posición de la tab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es-ES"/>
            </a:lvl1pPr>
          </a:lstStyle>
          <a:p>
            <a:pPr rtl="0"/>
            <a:r>
              <a:rPr lang="es-ES"/>
              <a:t>Haga clic en el icono para agregar una tabla</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3">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cxnSp>
        <p:nvCxnSpPr>
          <p:cNvPr id="4" name="Conector rec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8" name="Forma libre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9" name="Forma libre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10" name="Forma libre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11" name="Forma libre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grpSp>
      <p:sp>
        <p:nvSpPr>
          <p:cNvPr id="12" name="Títu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es-ES" sz="4400" b="1" i="0" spc="50" baseline="0">
                <a:latin typeface="+mj-lt"/>
              </a:defRPr>
            </a:lvl1pPr>
          </a:lstStyle>
          <a:p>
            <a:pPr rtl="0"/>
            <a:r>
              <a:rPr lang="es-ES" noProof="0" dirty="0"/>
              <a:t>Haga clic para agregar un título </a:t>
            </a:r>
          </a:p>
        </p:txBody>
      </p:sp>
      <p:sp>
        <p:nvSpPr>
          <p:cNvPr id="2" name="Marcador de contenid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es-ES" sz="2400" b="1" i="0" kern="1200" dirty="0">
                <a:solidFill>
                  <a:schemeClr val="tx2">
                    <a:lumMod val="75000"/>
                  </a:schemeClr>
                </a:solidFill>
                <a:latin typeface="+mn-lt"/>
                <a:ea typeface="+mn-ea"/>
                <a:cs typeface="+mn-cs"/>
              </a:defRPr>
            </a:lvl1pPr>
            <a:lvl2pPr indent="-283464">
              <a:spcBef>
                <a:spcPts val="6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noProof="0" dirty="0"/>
              <a:t>Haga clic para agregar contenido</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3" name="Marcador de número de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es-ES"/>
            </a:defPPr>
          </a:lstStyle>
          <a:p>
            <a:pPr rtl="0"/>
            <a:fld id="{294A09A9-5501-47C1-A89A-A340965A2BE2}" type="slidenum">
              <a:rPr lang="es-ES" noProof="0" smtClean="0"/>
              <a:pPr rtl="0"/>
              <a:t>‹Nº›</a:t>
            </a:fld>
            <a:endParaRPr lang="es-ES" noProof="0" dirty="0"/>
          </a:p>
        </p:txBody>
      </p:sp>
      <p:sp>
        <p:nvSpPr>
          <p:cNvPr id="42" name="Marcador de fech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es-ES"/>
            </a:defPPr>
          </a:lstStyle>
          <a:p>
            <a:pPr rtl="0"/>
            <a:endParaRPr lang="es-ES" noProof="0" dirty="0">
              <a:latin typeface="+mn-lt"/>
            </a:endParaRPr>
          </a:p>
        </p:txBody>
      </p:sp>
      <p:cxnSp>
        <p:nvCxnSpPr>
          <p:cNvPr id="4" name="Conector rec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de sección">
    <p:bg>
      <p:bgPr>
        <a:solidFill>
          <a:schemeClr val="accent3"/>
        </a:solidFill>
        <a:effectLst/>
      </p:bgPr>
    </p:bg>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es-ES" sz="2000">
                <a:solidFill>
                  <a:schemeClr val="tx1"/>
                </a:solidFill>
              </a:defRPr>
            </a:lvl1pPr>
          </a:lstStyle>
          <a:p>
            <a:pPr rtl="0"/>
            <a:r>
              <a:rPr lang="es-ES"/>
              <a:t>Haga clic en el icono para agregar una imagen</a:t>
            </a:r>
          </a:p>
        </p:txBody>
      </p:sp>
      <p:sp>
        <p:nvSpPr>
          <p:cNvPr id="18" name="Títu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es-ES" sz="6000" b="1" i="0" baseline="0">
                <a:solidFill>
                  <a:schemeClr val="tx1"/>
                </a:solidFill>
                <a:latin typeface="+mj-lt"/>
              </a:defRPr>
            </a:lvl1pPr>
          </a:lstStyle>
          <a:p>
            <a:pPr rtl="0"/>
            <a:r>
              <a:rPr lang="es-ES"/>
              <a:t>Haga clic para agregar un título </a:t>
            </a:r>
          </a:p>
        </p:txBody>
      </p:sp>
      <p:sp>
        <p:nvSpPr>
          <p:cNvPr id="7" name="Rectángu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2">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sp>
        <p:nvSpPr>
          <p:cNvPr id="6" name="Marcador de posición de imagen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es-ES" sz="2000"/>
            </a:lvl1pPr>
          </a:lstStyle>
          <a:p>
            <a:pPr rtl="0"/>
            <a:r>
              <a:rPr lang="es-ES"/>
              <a:t>Haga clic en el icono para agregar una imagen</a:t>
            </a:r>
          </a:p>
        </p:txBody>
      </p: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cxnSp>
        <p:nvCxnSpPr>
          <p:cNvPr id="7" name="Conector rec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sumen 2">
    <p:bg>
      <p:bgPr>
        <a:solidFill>
          <a:schemeClr val="tx1"/>
        </a:solidFill>
        <a:effectLst/>
      </p:bgPr>
    </p:bg>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orma libre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es-ES" sz="4400" b="1" i="0">
                <a:latin typeface="+mj-lt"/>
              </a:defRPr>
            </a:lvl1pPr>
          </a:lstStyle>
          <a:p>
            <a:pPr rtl="0"/>
            <a:r>
              <a:rPr lang="es-ES"/>
              <a:t>Haga clic para agregar un título </a:t>
            </a:r>
          </a:p>
        </p:txBody>
      </p:sp>
      <p:sp>
        <p:nvSpPr>
          <p:cNvPr id="2" name="Marcador de contenid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es-ES" sz="2000"/>
            </a:lvl1pPr>
            <a:lvl2pPr indent="-283464">
              <a:spcBef>
                <a:spcPts val="18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número de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5" name="Marcador de fech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cxnSp>
        <p:nvCxnSpPr>
          <p:cNvPr id="13" name="Conector rec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dos contenidos 2">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orma libre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2" name="Marcador de contenid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9436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3" name="Marcador de contenid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4864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contenido ">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8" name="Forma libre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es-ES"/>
              </a:defPPr>
            </a:lstStyle>
            <a:p>
              <a:pPr rtl="0"/>
              <a:endParaRPr lang="es-ES" dirty="0"/>
            </a:p>
          </p:txBody>
        </p:sp>
        <p:sp>
          <p:nvSpPr>
            <p:cNvPr id="19" name="Forma libre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es-ES" sz="2000"/>
            </a:lvl1pPr>
            <a:lvl2pPr marL="914400" indent="-457200">
              <a:spcBef>
                <a:spcPts val="1800"/>
              </a:spcBef>
              <a:buFont typeface="+mj-lt"/>
              <a:buAutoNum type="alphaLcPeriod"/>
              <a:defRPr lang="es-ES" sz="2000"/>
            </a:lvl2pPr>
            <a:lvl3pPr marL="1371600" indent="-457200">
              <a:spcBef>
                <a:spcPts val="1800"/>
              </a:spcBef>
              <a:buFont typeface="+mj-lt"/>
              <a:buAutoNum type="arabicParenR"/>
              <a:defRPr lang="es-ES" sz="2000"/>
            </a:lvl3pPr>
            <a:lvl4pPr marL="1371600" indent="0">
              <a:spcBef>
                <a:spcPts val="1800"/>
              </a:spcBef>
              <a:buFont typeface="+mj-lt"/>
              <a:buNone/>
              <a:defRPr lang="es-ES" sz="2000"/>
            </a:lvl4pPr>
            <a:lvl5pPr marL="2286000" indent="-457200">
              <a:spcBef>
                <a:spcPts val="1800"/>
              </a:spcBef>
              <a:buFont typeface="+mj-lt"/>
              <a:buAutoNum type="arabicPeriod"/>
              <a:defRPr lang="es-ES" sz="2000"/>
            </a:lvl5pPr>
          </a:lstStyle>
          <a:p>
            <a:pPr lvl="0" rtl="0"/>
            <a:r>
              <a:rPr lang="es-ES"/>
              <a:t>Haga clic para agregar contenido</a:t>
            </a:r>
          </a:p>
          <a:p>
            <a:pPr lvl="1" rtl="0"/>
            <a:r>
              <a:rPr lang="es-ES"/>
              <a:t>Segundo nivel</a:t>
            </a:r>
          </a:p>
          <a:p>
            <a:pPr lvl="2" rtl="0"/>
            <a:r>
              <a:rPr lang="es-ES"/>
              <a:t>Tercer nivel</a:t>
            </a:r>
          </a:p>
          <a:p>
            <a:pPr lvl="3" rtl="0"/>
            <a:endParaRPr lang="es-ES" dirty="0"/>
          </a:p>
        </p:txBody>
      </p:sp>
      <p:sp>
        <p:nvSpPr>
          <p:cNvPr id="2" name="Marcador de contenid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4864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e imagen del título">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3" name="Marcador de contenid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es-ES" sz="2000"/>
            </a:lvl1pPr>
            <a:lvl2pPr indent="-283464">
              <a:spcBef>
                <a:spcPts val="18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Marcador de posición de imagen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es-ES" sz="2000">
                <a:solidFill>
                  <a:schemeClr val="bg1"/>
                </a:solidFill>
              </a:defRPr>
            </a:lvl1pPr>
          </a:lstStyle>
          <a:p>
            <a:pPr rtl="0"/>
            <a:r>
              <a:rPr lang="es-ES"/>
              <a:t>Haga clic en el icono para agregar una imagen</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títu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p>
        </p:txBody>
      </p:sp>
      <p:sp>
        <p:nvSpPr>
          <p:cNvPr id="30" name="Marcador de fech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es-ES" sz="1100" b="0" i="0">
                <a:solidFill>
                  <a:schemeClr val="bg1"/>
                </a:solidFill>
                <a:latin typeface="+mn-lt"/>
              </a:defRPr>
            </a:lvl1pPr>
          </a:lstStyle>
          <a:p>
            <a:pPr rtl="0"/>
            <a:endParaRPr lang="es-ES" dirty="0">
              <a:latin typeface="+mn-lt"/>
            </a:endParaRPr>
          </a:p>
        </p:txBody>
      </p:sp>
      <p:sp>
        <p:nvSpPr>
          <p:cNvPr id="32" name="Marcador de número de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es-ES" sz="1100" b="1" i="0">
                <a:solidFill>
                  <a:schemeClr val="bg1"/>
                </a:solidFill>
                <a:latin typeface="+mn-lt"/>
              </a:defRPr>
            </a:lvl1pPr>
          </a:lstStyle>
          <a:p>
            <a:pPr rtl="0"/>
            <a:fld id="{294A09A9-5501-47C1-A89A-A340965A2BE2}" type="slidenum">
              <a:rPr lang="es-ES" smtClean="0"/>
              <a:pPr rtl="0"/>
              <a:t>‹Nº›</a:t>
            </a:fld>
            <a:endParaRPr lang="es-E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es-ES" sz="4400" b="1" i="0" kern="1200" spc="100" baseline="0">
          <a:solidFill>
            <a:schemeClr val="bg1"/>
          </a:solidFill>
          <a:latin typeface="+mj-lt"/>
          <a:ea typeface="+mj-ea"/>
          <a:cs typeface="+mj-cs"/>
        </a:defRPr>
      </a:lvl1pPr>
      <a:lvl2pPr eaLnBrk="1" hangingPunct="1">
        <a:defRPr lang="es-ES">
          <a:solidFill>
            <a:schemeClr val="tx2"/>
          </a:solidFill>
        </a:defRPr>
      </a:lvl2pPr>
      <a:lvl3pPr eaLnBrk="1" hangingPunct="1">
        <a:defRPr lang="es-ES">
          <a:solidFill>
            <a:schemeClr val="tx2"/>
          </a:solidFill>
        </a:defRPr>
      </a:lvl3pPr>
      <a:lvl4pPr eaLnBrk="1" hangingPunct="1">
        <a:defRPr lang="es-ES">
          <a:solidFill>
            <a:schemeClr val="tx2"/>
          </a:solidFill>
        </a:defRPr>
      </a:lvl4pPr>
      <a:lvl5pPr eaLnBrk="1" hangingPunct="1">
        <a:defRPr lang="es-ES">
          <a:solidFill>
            <a:schemeClr val="tx2"/>
          </a:solidFill>
        </a:defRPr>
      </a:lvl5pPr>
      <a:lvl6pPr eaLnBrk="1" hangingPunct="1">
        <a:defRPr lang="es-ES">
          <a:solidFill>
            <a:schemeClr val="tx2"/>
          </a:solidFill>
        </a:defRPr>
      </a:lvl6pPr>
      <a:lvl7pPr eaLnBrk="1" hangingPunct="1">
        <a:defRPr lang="es-ES">
          <a:solidFill>
            <a:schemeClr val="tx2"/>
          </a:solidFill>
        </a:defRPr>
      </a:lvl7pPr>
      <a:lvl8pPr eaLnBrk="1" hangingPunct="1">
        <a:defRPr lang="es-ES">
          <a:solidFill>
            <a:schemeClr val="tx2"/>
          </a:solidFill>
        </a:defRPr>
      </a:lvl8pPr>
      <a:lvl9pPr eaLnBrk="1" hangingPunct="1">
        <a:defRPr lang="es-ES">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es-ES"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es-ES"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es-ES"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es-ES"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es-ES"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Lupa resalta un rendimiento económico decreciente">
            <a:extLst>
              <a:ext uri="{FF2B5EF4-FFF2-40B4-BE49-F238E27FC236}">
                <a16:creationId xmlns:a16="http://schemas.microsoft.com/office/drawing/2014/main" id="{68DD11CC-4FEB-C5B1-7A60-5B5EBCF92E06}"/>
              </a:ext>
            </a:extLst>
          </p:cNvPr>
          <p:cNvPicPr>
            <a:picLocks noChangeAspect="1"/>
          </p:cNvPicPr>
          <p:nvPr/>
        </p:nvPicPr>
        <p:blipFill>
          <a:blip r:embed="rId3"/>
          <a:srcRect t="8881" b="6573"/>
          <a:stretch/>
        </p:blipFill>
        <p:spPr>
          <a:xfrm>
            <a:off x="0" y="0"/>
            <a:ext cx="12191980" cy="688053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a:noFill/>
        </p:spPr>
      </p:pic>
      <p:sp>
        <p:nvSpPr>
          <p:cNvPr id="2" name="Título 1">
            <a:extLst>
              <a:ext uri="{FF2B5EF4-FFF2-40B4-BE49-F238E27FC236}">
                <a16:creationId xmlns:a16="http://schemas.microsoft.com/office/drawing/2014/main" id="{7AB1D9D6-2977-ABCD-FDF8-51AFA5064E54}"/>
              </a:ext>
            </a:extLst>
          </p:cNvPr>
          <p:cNvSpPr>
            <a:spLocks noGrp="1"/>
          </p:cNvSpPr>
          <p:nvPr>
            <p:ph type="title"/>
          </p:nvPr>
        </p:nvSpPr>
        <p:spPr>
          <a:xfrm>
            <a:off x="6309359" y="444933"/>
            <a:ext cx="5477479" cy="3291840"/>
          </a:xfrm>
        </p:spPr>
        <p:txBody>
          <a:bodyPr rtlCol="0" anchor="b">
            <a:normAutofit fontScale="90000"/>
          </a:bodyPr>
          <a:lstStyle>
            <a:defPPr>
              <a:defRPr lang="es-ES"/>
            </a:defPPr>
          </a:lstStyle>
          <a:p>
            <a:pPr rtl="0"/>
            <a:r>
              <a:rPr lang="es-ES" sz="5100" dirty="0">
                <a:solidFill>
                  <a:schemeClr val="bg1"/>
                </a:solidFill>
              </a:rPr>
              <a:t>Análisis de Modelos Predictivos para predecir tendencias en ventas</a:t>
            </a:r>
          </a:p>
        </p:txBody>
      </p:sp>
      <p:sp>
        <p:nvSpPr>
          <p:cNvPr id="3" name="CuadroTexto 2">
            <a:extLst>
              <a:ext uri="{FF2B5EF4-FFF2-40B4-BE49-F238E27FC236}">
                <a16:creationId xmlns:a16="http://schemas.microsoft.com/office/drawing/2014/main" id="{EFE155B7-45FF-0C0F-8A30-ED844D7C6CBE}"/>
              </a:ext>
            </a:extLst>
          </p:cNvPr>
          <p:cNvSpPr txBox="1"/>
          <p:nvPr/>
        </p:nvSpPr>
        <p:spPr>
          <a:xfrm>
            <a:off x="235527" y="3736772"/>
            <a:ext cx="2466109" cy="923330"/>
          </a:xfrm>
          <a:prstGeom prst="rect">
            <a:avLst/>
          </a:prstGeom>
          <a:noFill/>
        </p:spPr>
        <p:txBody>
          <a:bodyPr wrap="square" rtlCol="0">
            <a:spAutoFit/>
          </a:bodyPr>
          <a:lstStyle/>
          <a:p>
            <a:r>
              <a:rPr lang="es-ES" b="1" dirty="0">
                <a:solidFill>
                  <a:schemeClr val="bg1"/>
                </a:solidFill>
              </a:rPr>
              <a:t>Presentado por: Ignacio Carrera Tello</a:t>
            </a:r>
          </a:p>
          <a:p>
            <a:r>
              <a:rPr lang="es-ES" b="1" dirty="0">
                <a:solidFill>
                  <a:schemeClr val="bg1"/>
                </a:solidFill>
              </a:rPr>
              <a:t>8-905-1860</a:t>
            </a:r>
            <a:endParaRPr lang="es-PA" b="1" dirty="0">
              <a:solidFill>
                <a:schemeClr val="bg1"/>
              </a:solidFill>
            </a:endParaRPr>
          </a:p>
        </p:txBody>
      </p:sp>
    </p:spTree>
    <p:extLst>
      <p:ext uri="{BB962C8B-B14F-4D97-AF65-F5344CB8AC3E}">
        <p14:creationId xmlns:p14="http://schemas.microsoft.com/office/powerpoint/2010/main" val="339030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0BF65-C84B-45C3-72CA-AFDA68851174}"/>
              </a:ext>
            </a:extLst>
          </p:cNvPr>
          <p:cNvSpPr>
            <a:spLocks noGrp="1"/>
          </p:cNvSpPr>
          <p:nvPr>
            <p:ph type="title"/>
          </p:nvPr>
        </p:nvSpPr>
        <p:spPr>
          <a:xfrm>
            <a:off x="575310" y="278129"/>
            <a:ext cx="5063490" cy="2354026"/>
          </a:xfrm>
        </p:spPr>
        <p:txBody>
          <a:bodyPr rtlCol="0" anchor="b">
            <a:normAutofit/>
          </a:bodyPr>
          <a:lstStyle>
            <a:defPPr>
              <a:defRPr lang="es-ES"/>
            </a:defPPr>
          </a:lstStyle>
          <a:p>
            <a:pPr rtl="0"/>
            <a:r>
              <a:rPr lang="es-ES" dirty="0"/>
              <a:t>Introducción</a:t>
            </a:r>
          </a:p>
        </p:txBody>
      </p:sp>
      <p:sp>
        <p:nvSpPr>
          <p:cNvPr id="3" name="Marcador de texto 2">
            <a:extLst>
              <a:ext uri="{FF2B5EF4-FFF2-40B4-BE49-F238E27FC236}">
                <a16:creationId xmlns:a16="http://schemas.microsoft.com/office/drawing/2014/main" id="{3B8EBC2C-6DD7-5003-38EB-40753046FE8C}"/>
              </a:ext>
            </a:extLst>
          </p:cNvPr>
          <p:cNvSpPr>
            <a:spLocks noGrp="1"/>
          </p:cNvSpPr>
          <p:nvPr>
            <p:ph sz="quarter" idx="16"/>
          </p:nvPr>
        </p:nvSpPr>
        <p:spPr>
          <a:xfrm>
            <a:off x="594360" y="3279579"/>
            <a:ext cx="5044440" cy="2994415"/>
          </a:xfrm>
        </p:spPr>
        <p:txBody>
          <a:bodyPr tIns="457200" rtlCol="0">
            <a:normAutofit/>
          </a:bodyPr>
          <a:lstStyle>
            <a:defPPr>
              <a:defRPr lang="es-ES"/>
            </a:defPPr>
          </a:lstStyle>
          <a:p>
            <a:r>
              <a:rPr lang="es-ES" dirty="0"/>
              <a:t>El presente estudio se enfoca en la aplicación de modelos de predicción de ventas. A partir del conjunto de datos simulado de </a:t>
            </a:r>
            <a:r>
              <a:rPr lang="es-ES" dirty="0" err="1"/>
              <a:t>AdventureWorks</a:t>
            </a:r>
            <a:r>
              <a:rPr lang="es-ES" dirty="0"/>
              <a:t>, se busca desarrollar una estrategia analítica que permita estimar el comportamiento futuro de las ventas, identificar los productos más rentables, analizar el impacto de los descuentos y evaluar la estacionalidad en la demanda.</a:t>
            </a:r>
          </a:p>
        </p:txBody>
      </p:sp>
      <p:pic>
        <p:nvPicPr>
          <p:cNvPr id="5" name="Vídeo 4" descr="Diferentes gráficos dibujados a mano">
            <a:extLst>
              <a:ext uri="{FF2B5EF4-FFF2-40B4-BE49-F238E27FC236}">
                <a16:creationId xmlns:a16="http://schemas.microsoft.com/office/drawing/2014/main" id="{9883C14B-2E45-9B9F-0092-603DB3D0E47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6165" r="23509" b="-1"/>
          <a:stretch/>
        </p:blipFill>
        <p:spPr>
          <a:xfrm>
            <a:off x="6096000" y="10"/>
            <a:ext cx="6118225" cy="6857990"/>
          </a:xfrm>
          <a:prstGeom prst="rect">
            <a:avLst/>
          </a:prstGeom>
          <a:noFill/>
        </p:spPr>
      </p:pic>
    </p:spTree>
    <p:extLst>
      <p:ext uri="{BB962C8B-B14F-4D97-AF65-F5344CB8AC3E}">
        <p14:creationId xmlns:p14="http://schemas.microsoft.com/office/powerpoint/2010/main" val="334668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F6D37-5A42-C99C-CE43-7BB55968524F}"/>
              </a:ext>
            </a:extLst>
          </p:cNvPr>
          <p:cNvSpPr>
            <a:spLocks noGrp="1"/>
          </p:cNvSpPr>
          <p:nvPr>
            <p:ph type="title"/>
          </p:nvPr>
        </p:nvSpPr>
        <p:spPr/>
        <p:txBody>
          <a:bodyPr/>
          <a:lstStyle/>
          <a:p>
            <a:r>
              <a:rPr lang="es-ES" dirty="0"/>
              <a:t>Serie de Ventas Mensuales (Histórica)</a:t>
            </a:r>
            <a:endParaRPr lang="es-PA" dirty="0"/>
          </a:p>
        </p:txBody>
      </p:sp>
      <p:sp>
        <p:nvSpPr>
          <p:cNvPr id="3" name="Marcador de contenido 2">
            <a:extLst>
              <a:ext uri="{FF2B5EF4-FFF2-40B4-BE49-F238E27FC236}">
                <a16:creationId xmlns:a16="http://schemas.microsoft.com/office/drawing/2014/main" id="{66CED462-29C5-7FFF-4288-6DA0EA39DF5C}"/>
              </a:ext>
            </a:extLst>
          </p:cNvPr>
          <p:cNvSpPr>
            <a:spLocks noGrp="1"/>
          </p:cNvSpPr>
          <p:nvPr>
            <p:ph sz="quarter" idx="13"/>
          </p:nvPr>
        </p:nvSpPr>
        <p:spPr>
          <a:xfrm>
            <a:off x="138568" y="5982346"/>
            <a:ext cx="11624646" cy="875654"/>
          </a:xfrm>
        </p:spPr>
        <p:txBody>
          <a:bodyPr/>
          <a:lstStyle/>
          <a:p>
            <a:r>
              <a:rPr lang="es-ES" dirty="0"/>
              <a:t>Gráfico de línea que muestra la evolución de las ventas a lo largo del tiempo. Se utiliza como base para los modelos de predicción de series temporales.</a:t>
            </a:r>
            <a:endParaRPr lang="es-PA" dirty="0"/>
          </a:p>
        </p:txBody>
      </p:sp>
      <p:pic>
        <p:nvPicPr>
          <p:cNvPr id="5" name="Imagen 4">
            <a:extLst>
              <a:ext uri="{FF2B5EF4-FFF2-40B4-BE49-F238E27FC236}">
                <a16:creationId xmlns:a16="http://schemas.microsoft.com/office/drawing/2014/main" id="{5BB1A186-F302-53AC-08FE-2441C2498B36}"/>
              </a:ext>
            </a:extLst>
          </p:cNvPr>
          <p:cNvPicPr>
            <a:picLocks noChangeAspect="1"/>
          </p:cNvPicPr>
          <p:nvPr/>
        </p:nvPicPr>
        <p:blipFill>
          <a:blip r:embed="rId2"/>
          <a:stretch>
            <a:fillRect/>
          </a:stretch>
        </p:blipFill>
        <p:spPr>
          <a:xfrm>
            <a:off x="1653409" y="1783079"/>
            <a:ext cx="9365885" cy="3945813"/>
          </a:xfrm>
          <a:prstGeom prst="rect">
            <a:avLst/>
          </a:prstGeom>
        </p:spPr>
      </p:pic>
    </p:spTree>
    <p:extLst>
      <p:ext uri="{BB962C8B-B14F-4D97-AF65-F5344CB8AC3E}">
        <p14:creationId xmlns:p14="http://schemas.microsoft.com/office/powerpoint/2010/main" val="206814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6B534-83F8-156A-E8A0-1C7152EED5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F01362-D38F-FDCF-A1D5-AFC95D9012F9}"/>
              </a:ext>
            </a:extLst>
          </p:cNvPr>
          <p:cNvSpPr>
            <a:spLocks noGrp="1"/>
          </p:cNvSpPr>
          <p:nvPr>
            <p:ph type="title"/>
          </p:nvPr>
        </p:nvSpPr>
        <p:spPr/>
        <p:txBody>
          <a:bodyPr/>
          <a:lstStyle/>
          <a:p>
            <a:r>
              <a:rPr lang="es-PA" dirty="0"/>
              <a:t>Promedio Móvil de Ventas (3 meses)</a:t>
            </a:r>
          </a:p>
        </p:txBody>
      </p:sp>
      <p:sp>
        <p:nvSpPr>
          <p:cNvPr id="3" name="Marcador de contenido 2">
            <a:extLst>
              <a:ext uri="{FF2B5EF4-FFF2-40B4-BE49-F238E27FC236}">
                <a16:creationId xmlns:a16="http://schemas.microsoft.com/office/drawing/2014/main" id="{7D8E078E-346F-7C9C-31A2-AC8C07AEA83B}"/>
              </a:ext>
            </a:extLst>
          </p:cNvPr>
          <p:cNvSpPr>
            <a:spLocks noGrp="1"/>
          </p:cNvSpPr>
          <p:nvPr>
            <p:ph sz="quarter" idx="13"/>
          </p:nvPr>
        </p:nvSpPr>
        <p:spPr>
          <a:xfrm>
            <a:off x="138568" y="5982346"/>
            <a:ext cx="11624646" cy="875654"/>
          </a:xfrm>
        </p:spPr>
        <p:txBody>
          <a:bodyPr/>
          <a:lstStyle/>
          <a:p>
            <a:r>
              <a:rPr lang="es-ES" dirty="0"/>
              <a:t>Ayuda a suavizar las fluctuaciones de corto plazo y a visualizar la tendencia general. Sin embargo, no es útil para predicción futura.</a:t>
            </a:r>
            <a:endParaRPr lang="es-PA" dirty="0"/>
          </a:p>
        </p:txBody>
      </p:sp>
      <p:pic>
        <p:nvPicPr>
          <p:cNvPr id="8" name="Imagen 7">
            <a:extLst>
              <a:ext uri="{FF2B5EF4-FFF2-40B4-BE49-F238E27FC236}">
                <a16:creationId xmlns:a16="http://schemas.microsoft.com/office/drawing/2014/main" id="{38FF0109-DD0D-1D27-CFCE-25C4C3C22982}"/>
              </a:ext>
            </a:extLst>
          </p:cNvPr>
          <p:cNvPicPr>
            <a:picLocks noChangeAspect="1"/>
          </p:cNvPicPr>
          <p:nvPr/>
        </p:nvPicPr>
        <p:blipFill>
          <a:blip r:embed="rId2"/>
          <a:stretch>
            <a:fillRect/>
          </a:stretch>
        </p:blipFill>
        <p:spPr>
          <a:xfrm>
            <a:off x="1642820" y="1783079"/>
            <a:ext cx="9696773" cy="4253774"/>
          </a:xfrm>
          <a:prstGeom prst="rect">
            <a:avLst/>
          </a:prstGeom>
        </p:spPr>
      </p:pic>
    </p:spTree>
    <p:extLst>
      <p:ext uri="{BB962C8B-B14F-4D97-AF65-F5344CB8AC3E}">
        <p14:creationId xmlns:p14="http://schemas.microsoft.com/office/powerpoint/2010/main" val="3038658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34214-CBAE-C7EB-D372-2CAA041479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10C4571-5593-4CDD-39B9-CFE263C1DE0B}"/>
              </a:ext>
            </a:extLst>
          </p:cNvPr>
          <p:cNvSpPr>
            <a:spLocks noGrp="1"/>
          </p:cNvSpPr>
          <p:nvPr>
            <p:ph type="title"/>
          </p:nvPr>
        </p:nvSpPr>
        <p:spPr/>
        <p:txBody>
          <a:bodyPr/>
          <a:lstStyle/>
          <a:p>
            <a:r>
              <a:rPr lang="es-PA" dirty="0"/>
              <a:t>Suavizamiento Exponencial Simple (SES)</a:t>
            </a:r>
          </a:p>
        </p:txBody>
      </p:sp>
      <p:sp>
        <p:nvSpPr>
          <p:cNvPr id="3" name="Marcador de contenido 2">
            <a:extLst>
              <a:ext uri="{FF2B5EF4-FFF2-40B4-BE49-F238E27FC236}">
                <a16:creationId xmlns:a16="http://schemas.microsoft.com/office/drawing/2014/main" id="{0ED6F857-5FC3-428F-F657-0B49DE6606F6}"/>
              </a:ext>
            </a:extLst>
          </p:cNvPr>
          <p:cNvSpPr>
            <a:spLocks noGrp="1"/>
          </p:cNvSpPr>
          <p:nvPr>
            <p:ph sz="quarter" idx="13"/>
          </p:nvPr>
        </p:nvSpPr>
        <p:spPr>
          <a:xfrm>
            <a:off x="138568" y="5982346"/>
            <a:ext cx="11624646" cy="875654"/>
          </a:xfrm>
        </p:spPr>
        <p:txBody>
          <a:bodyPr/>
          <a:lstStyle/>
          <a:p>
            <a:r>
              <a:rPr lang="es-ES" dirty="0"/>
              <a:t>Muestra un modelo que se adapta a los datos históricos recientes, útil cuando no hay tendencia ni estacionalidad marcada. En este caso, no fue el más efectivo.</a:t>
            </a:r>
            <a:endParaRPr lang="es-PA" dirty="0"/>
          </a:p>
        </p:txBody>
      </p:sp>
      <p:pic>
        <p:nvPicPr>
          <p:cNvPr id="6" name="Imagen 5">
            <a:extLst>
              <a:ext uri="{FF2B5EF4-FFF2-40B4-BE49-F238E27FC236}">
                <a16:creationId xmlns:a16="http://schemas.microsoft.com/office/drawing/2014/main" id="{99C94638-2DD3-A420-143D-BC9EA05E55B0}"/>
              </a:ext>
            </a:extLst>
          </p:cNvPr>
          <p:cNvPicPr>
            <a:picLocks noChangeAspect="1"/>
          </p:cNvPicPr>
          <p:nvPr/>
        </p:nvPicPr>
        <p:blipFill>
          <a:blip r:embed="rId2"/>
          <a:stretch>
            <a:fillRect/>
          </a:stretch>
        </p:blipFill>
        <p:spPr>
          <a:xfrm>
            <a:off x="1250551" y="1783078"/>
            <a:ext cx="9923727" cy="4403951"/>
          </a:xfrm>
          <a:prstGeom prst="rect">
            <a:avLst/>
          </a:prstGeom>
        </p:spPr>
      </p:pic>
    </p:spTree>
    <p:extLst>
      <p:ext uri="{BB962C8B-B14F-4D97-AF65-F5344CB8AC3E}">
        <p14:creationId xmlns:p14="http://schemas.microsoft.com/office/powerpoint/2010/main" val="2857713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A2243-78F0-AFF0-21DE-56E281A704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67FA284-5A8B-6EF0-E720-BABAC7AD0F4C}"/>
              </a:ext>
            </a:extLst>
          </p:cNvPr>
          <p:cNvSpPr>
            <a:spLocks noGrp="1"/>
          </p:cNvSpPr>
          <p:nvPr>
            <p:ph type="title"/>
          </p:nvPr>
        </p:nvSpPr>
        <p:spPr/>
        <p:txBody>
          <a:bodyPr/>
          <a:lstStyle/>
          <a:p>
            <a:r>
              <a:rPr lang="es-ES" dirty="0"/>
              <a:t>Modelo de Holt (con tendencia)</a:t>
            </a:r>
            <a:endParaRPr lang="es-PA" dirty="0"/>
          </a:p>
        </p:txBody>
      </p:sp>
      <p:sp>
        <p:nvSpPr>
          <p:cNvPr id="3" name="Marcador de contenido 2">
            <a:extLst>
              <a:ext uri="{FF2B5EF4-FFF2-40B4-BE49-F238E27FC236}">
                <a16:creationId xmlns:a16="http://schemas.microsoft.com/office/drawing/2014/main" id="{87598534-F23B-B12B-D02F-1AD86A1C5C33}"/>
              </a:ext>
            </a:extLst>
          </p:cNvPr>
          <p:cNvSpPr>
            <a:spLocks noGrp="1"/>
          </p:cNvSpPr>
          <p:nvPr>
            <p:ph sz="quarter" idx="13"/>
          </p:nvPr>
        </p:nvSpPr>
        <p:spPr>
          <a:xfrm>
            <a:off x="138568" y="5982346"/>
            <a:ext cx="11624646" cy="875654"/>
          </a:xfrm>
        </p:spPr>
        <p:txBody>
          <a:bodyPr/>
          <a:lstStyle/>
          <a:p>
            <a:r>
              <a:rPr lang="es-ES" dirty="0"/>
              <a:t>Captura la tendencia lineal en las ventas. Es más útil que SES cuando existe una dirección clara en los datos, como ocurre aquí.</a:t>
            </a:r>
            <a:endParaRPr lang="es-PA" dirty="0"/>
          </a:p>
        </p:txBody>
      </p:sp>
      <p:pic>
        <p:nvPicPr>
          <p:cNvPr id="5" name="Imagen 4">
            <a:extLst>
              <a:ext uri="{FF2B5EF4-FFF2-40B4-BE49-F238E27FC236}">
                <a16:creationId xmlns:a16="http://schemas.microsoft.com/office/drawing/2014/main" id="{35B92315-FD19-75BF-846F-1AC0A6728F66}"/>
              </a:ext>
            </a:extLst>
          </p:cNvPr>
          <p:cNvPicPr>
            <a:picLocks noChangeAspect="1"/>
          </p:cNvPicPr>
          <p:nvPr/>
        </p:nvPicPr>
        <p:blipFill>
          <a:blip r:embed="rId2"/>
          <a:stretch>
            <a:fillRect/>
          </a:stretch>
        </p:blipFill>
        <p:spPr>
          <a:xfrm>
            <a:off x="1016027" y="1783079"/>
            <a:ext cx="9739797" cy="4258220"/>
          </a:xfrm>
          <a:prstGeom prst="rect">
            <a:avLst/>
          </a:prstGeom>
        </p:spPr>
      </p:pic>
    </p:spTree>
    <p:extLst>
      <p:ext uri="{BB962C8B-B14F-4D97-AF65-F5344CB8AC3E}">
        <p14:creationId xmlns:p14="http://schemas.microsoft.com/office/powerpoint/2010/main" val="386256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9D9C5-71EB-1E65-4177-A6EAF5880B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C4BF81-E229-F50B-E66E-3000342D7851}"/>
              </a:ext>
            </a:extLst>
          </p:cNvPr>
          <p:cNvSpPr>
            <a:spLocks noGrp="1"/>
          </p:cNvSpPr>
          <p:nvPr>
            <p:ph type="title"/>
          </p:nvPr>
        </p:nvSpPr>
        <p:spPr/>
        <p:txBody>
          <a:bodyPr/>
          <a:lstStyle/>
          <a:p>
            <a:r>
              <a:rPr lang="es-PA" dirty="0"/>
              <a:t>Modelo Holt-</a:t>
            </a:r>
            <a:r>
              <a:rPr lang="es-PA" dirty="0" err="1"/>
              <a:t>Winters</a:t>
            </a:r>
            <a:r>
              <a:rPr lang="es-PA" dirty="0"/>
              <a:t> (tendencia + estacionalidad)</a:t>
            </a:r>
          </a:p>
        </p:txBody>
      </p:sp>
      <p:sp>
        <p:nvSpPr>
          <p:cNvPr id="3" name="Marcador de contenido 2">
            <a:extLst>
              <a:ext uri="{FF2B5EF4-FFF2-40B4-BE49-F238E27FC236}">
                <a16:creationId xmlns:a16="http://schemas.microsoft.com/office/drawing/2014/main" id="{851139AE-3C91-CEB1-ED6E-ED75052178CF}"/>
              </a:ext>
            </a:extLst>
          </p:cNvPr>
          <p:cNvSpPr>
            <a:spLocks noGrp="1"/>
          </p:cNvSpPr>
          <p:nvPr>
            <p:ph sz="quarter" idx="13"/>
          </p:nvPr>
        </p:nvSpPr>
        <p:spPr>
          <a:xfrm>
            <a:off x="138568" y="5982346"/>
            <a:ext cx="11624646" cy="875654"/>
          </a:xfrm>
        </p:spPr>
        <p:txBody>
          <a:bodyPr>
            <a:normAutofit fontScale="92500"/>
          </a:bodyPr>
          <a:lstStyle/>
          <a:p>
            <a:r>
              <a:rPr lang="es-ES" dirty="0"/>
              <a:t>Este modelo es el más completo. Capta tanto el crecimiento como la repetición de patrones estacionales. Fue el mejor en términos de precisión y estabilidad para predecir las ventas.</a:t>
            </a:r>
            <a:endParaRPr lang="es-PA" dirty="0"/>
          </a:p>
        </p:txBody>
      </p:sp>
      <p:pic>
        <p:nvPicPr>
          <p:cNvPr id="5" name="Imagen 4">
            <a:extLst>
              <a:ext uri="{FF2B5EF4-FFF2-40B4-BE49-F238E27FC236}">
                <a16:creationId xmlns:a16="http://schemas.microsoft.com/office/drawing/2014/main" id="{B22024A6-B248-4DD9-1E5C-4F13C49DCEC0}"/>
              </a:ext>
            </a:extLst>
          </p:cNvPr>
          <p:cNvPicPr>
            <a:picLocks noChangeAspect="1"/>
          </p:cNvPicPr>
          <p:nvPr/>
        </p:nvPicPr>
        <p:blipFill>
          <a:blip r:embed="rId2"/>
          <a:stretch>
            <a:fillRect/>
          </a:stretch>
        </p:blipFill>
        <p:spPr>
          <a:xfrm>
            <a:off x="1744379" y="1783079"/>
            <a:ext cx="9646875" cy="4398696"/>
          </a:xfrm>
          <a:prstGeom prst="rect">
            <a:avLst/>
          </a:prstGeom>
        </p:spPr>
      </p:pic>
    </p:spTree>
    <p:extLst>
      <p:ext uri="{BB962C8B-B14F-4D97-AF65-F5344CB8AC3E}">
        <p14:creationId xmlns:p14="http://schemas.microsoft.com/office/powerpoint/2010/main" val="72499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10C1B7-6E4E-3DEE-50C0-1CA3B14303EE}"/>
              </a:ext>
            </a:extLst>
          </p:cNvPr>
          <p:cNvSpPr>
            <a:spLocks noGrp="1"/>
          </p:cNvSpPr>
          <p:nvPr>
            <p:ph type="title"/>
          </p:nvPr>
        </p:nvSpPr>
        <p:spPr>
          <a:xfrm>
            <a:off x="575310" y="278129"/>
            <a:ext cx="5063490" cy="2354026"/>
          </a:xfrm>
        </p:spPr>
        <p:txBody>
          <a:bodyPr vert="horz" lIns="0" tIns="0" rIns="0" bIns="0" rtlCol="0" anchor="b" anchorCtr="0">
            <a:normAutofit/>
          </a:bodyPr>
          <a:lstStyle>
            <a:defPPr>
              <a:defRPr lang="es-ES"/>
            </a:defPPr>
          </a:lstStyle>
          <a:p>
            <a:r>
              <a:rPr lang="es-ES" b="1" i="0" kern="1200" spc="100" baseline="0" dirty="0">
                <a:latin typeface="+mj-lt"/>
                <a:ea typeface="+mj-ea"/>
                <a:cs typeface="+mj-cs"/>
              </a:rPr>
              <a:t>Conclusión</a:t>
            </a:r>
          </a:p>
        </p:txBody>
      </p:sp>
      <p:sp>
        <p:nvSpPr>
          <p:cNvPr id="5" name="CuadroTexto 4">
            <a:extLst>
              <a:ext uri="{FF2B5EF4-FFF2-40B4-BE49-F238E27FC236}">
                <a16:creationId xmlns:a16="http://schemas.microsoft.com/office/drawing/2014/main" id="{A5B2DF1F-A182-2DA6-C30D-53EE9D7FD664}"/>
              </a:ext>
            </a:extLst>
          </p:cNvPr>
          <p:cNvSpPr txBox="1"/>
          <p:nvPr/>
        </p:nvSpPr>
        <p:spPr>
          <a:xfrm>
            <a:off x="594360" y="3279579"/>
            <a:ext cx="5044440" cy="2994415"/>
          </a:xfrm>
          <a:prstGeom prst="rect">
            <a:avLst/>
          </a:prstGeom>
        </p:spPr>
        <p:txBody>
          <a:bodyPr vert="horz" lIns="0" tIns="228600" rIns="0" bIns="0" rtlCol="0">
            <a:normAutofit/>
          </a:bodyPr>
          <a:lstStyle/>
          <a:p>
            <a:pPr>
              <a:lnSpc>
                <a:spcPct val="90000"/>
              </a:lnSpc>
              <a:spcBef>
                <a:spcPts val="1800"/>
              </a:spcBef>
              <a:buFont typeface="Arial" panose="020B0604020202020204" pitchFamily="34" charset="0"/>
            </a:pPr>
            <a:r>
              <a:rPr lang="es-ES" sz="1900" dirty="0">
                <a:solidFill>
                  <a:schemeClr val="bg1"/>
                </a:solidFill>
              </a:rPr>
              <a:t>Las visualizaciones generadas permitieron identificar patrones clave en el comportamiento de ventas, estacionalidad anual. Estas gráficas no solo facilitaron el análisis descriptivo, sino que también sirvieron como base para la selección y validación de modelos predictivos, destacando al modelo Holt-</a:t>
            </a:r>
            <a:r>
              <a:rPr lang="es-ES" sz="1900" dirty="0" err="1">
                <a:solidFill>
                  <a:schemeClr val="bg1"/>
                </a:solidFill>
              </a:rPr>
              <a:t>Winters</a:t>
            </a:r>
            <a:r>
              <a:rPr lang="es-ES" sz="1900" dirty="0">
                <a:solidFill>
                  <a:schemeClr val="bg1"/>
                </a:solidFill>
              </a:rPr>
              <a:t> como el más preciso para estimar ventas futuras en contextos empresariales reales.</a:t>
            </a:r>
          </a:p>
        </p:txBody>
      </p:sp>
      <p:pic>
        <p:nvPicPr>
          <p:cNvPr id="7" name="Vídeo 6" descr="Gráficos y números">
            <a:extLst>
              <a:ext uri="{FF2B5EF4-FFF2-40B4-BE49-F238E27FC236}">
                <a16:creationId xmlns:a16="http://schemas.microsoft.com/office/drawing/2014/main" id="{0EB8D474-D0E5-795B-06D2-F8F5CD37F74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7363" r="22311" b="-1"/>
          <a:stretch/>
        </p:blipFill>
        <p:spPr>
          <a:xfrm>
            <a:off x="6096000" y="10"/>
            <a:ext cx="6118225" cy="6857990"/>
          </a:xfrm>
          <a:prstGeom prst="rect">
            <a:avLst/>
          </a:prstGeom>
          <a:noFill/>
        </p:spPr>
      </p:pic>
    </p:spTree>
    <p:extLst>
      <p:ext uri="{BB962C8B-B14F-4D97-AF65-F5344CB8AC3E}">
        <p14:creationId xmlns:p14="http://schemas.microsoft.com/office/powerpoint/2010/main" val="426113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315F8-8C54-C610-6B6F-01F9F67204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832553-45D6-B171-4239-3BD0A7249393}"/>
              </a:ext>
            </a:extLst>
          </p:cNvPr>
          <p:cNvSpPr>
            <a:spLocks noGrp="1"/>
          </p:cNvSpPr>
          <p:nvPr>
            <p:ph type="ctrTitle"/>
          </p:nvPr>
        </p:nvSpPr>
        <p:spPr>
          <a:xfrm>
            <a:off x="594360" y="411479"/>
            <a:ext cx="5486400" cy="3291840"/>
          </a:xfrm>
        </p:spPr>
        <p:txBody>
          <a:bodyPr rtlCol="0"/>
          <a:lstStyle>
            <a:defPPr>
              <a:defRPr lang="es-ES"/>
            </a:defPPr>
          </a:lstStyle>
          <a:p>
            <a:pPr rtl="0"/>
            <a:r>
              <a:rPr lang="es-ES" dirty="0"/>
              <a:t>Gracias</a:t>
            </a:r>
          </a:p>
        </p:txBody>
      </p:sp>
    </p:spTree>
    <p:extLst>
      <p:ext uri="{BB962C8B-B14F-4D97-AF65-F5344CB8AC3E}">
        <p14:creationId xmlns:p14="http://schemas.microsoft.com/office/powerpoint/2010/main" val="4176953656"/>
      </p:ext>
    </p:extLst>
  </p:cSld>
  <p:clrMapOvr>
    <a:masterClrMapping/>
  </p:clrMapOvr>
</p:sld>
</file>

<file path=ppt/theme/theme1.xml><?xml version="1.0" encoding="utf-8"?>
<a:theme xmlns:a="http://schemas.openxmlformats.org/drawingml/2006/main" name="Personalizar">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7_TF78853419_Win32" id="{89881BBC-4720-4DBD-B653-230ED84EDDDD}" vid="{D5D0700E-9D65-401B-B37B-B3D39C01EE2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{615943DD-7792-4B4B-9E3A-65F038F4631C}tf78853419_win32</Template>
  <TotalTime>26</TotalTime>
  <Words>319</Words>
  <Application>Microsoft Office PowerPoint</Application>
  <PresentationFormat>Panorámica</PresentationFormat>
  <Paragraphs>22</Paragraphs>
  <Slides>9</Slides>
  <Notes>4</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Franklin Gothic Book</vt:lpstr>
      <vt:lpstr>Franklin Gothic Demi</vt:lpstr>
      <vt:lpstr>Personalizar</vt:lpstr>
      <vt:lpstr>Análisis de Modelos Predictivos para predecir tendencias en ventas</vt:lpstr>
      <vt:lpstr>Introducción</vt:lpstr>
      <vt:lpstr>Serie de Ventas Mensuales (Histórica)</vt:lpstr>
      <vt:lpstr>Promedio Móvil de Ventas (3 meses)</vt:lpstr>
      <vt:lpstr>Suavizamiento Exponencial Simple (SES)</vt:lpstr>
      <vt:lpstr>Modelo de Holt (con tendencia)</vt:lpstr>
      <vt:lpstr>Modelo Holt-Winters (tendencia + estacionalidad)</vt:lpstr>
      <vt:lpstr>Conclusión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IGNACIO TELLO</dc:creator>
  <cp:lastModifiedBy>IGNACIO TELLO</cp:lastModifiedBy>
  <cp:revision>2</cp:revision>
  <dcterms:created xsi:type="dcterms:W3CDTF">2025-04-08T22:33:57Z</dcterms:created>
  <dcterms:modified xsi:type="dcterms:W3CDTF">2025-04-08T23:00:31Z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